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6" r:id="rId3"/>
    <p:sldId id="257" r:id="rId4"/>
    <p:sldId id="284" r:id="rId5"/>
    <p:sldId id="258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08" autoAdjust="0"/>
  </p:normalViewPr>
  <p:slideViewPr>
    <p:cSldViewPr>
      <p:cViewPr>
        <p:scale>
          <a:sx n="94" d="100"/>
          <a:sy n="94" d="100"/>
        </p:scale>
        <p:origin x="-100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1F0A48-12FD-FE4F-BA37-65A498F21C3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299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7DFE2-E800-874B-A684-0EC9E1243B80}" type="slidenum">
              <a:rPr lang="nl-NL"/>
              <a:pPr/>
              <a:t>1</a:t>
            </a:fld>
            <a:endParaRPr lang="nl-NL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F0A48-12FD-FE4F-BA37-65A498F21C32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817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F0A48-12FD-FE4F-BA37-65A498F21C32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6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F0A48-12FD-FE4F-BA37-65A498F21C32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4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F0A48-12FD-FE4F-BA37-65A498F21C32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11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A40517-1624-4B1A-A87B-EA7B25547AFD}" type="datetime1">
              <a:rPr lang="nl-NL" smtClean="0"/>
              <a:t>1-6-2014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F446E-E074-6B47-9BAA-E75FDC7E905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27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C12654-B320-4223-AEFA-EB62B56BF782}" type="datetime1">
              <a:rPr lang="nl-NL" smtClean="0"/>
              <a:t>1-6-2014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9D333-58E3-324B-9AE3-D44B3B979F5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62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253AE5-A1C7-407E-9F7B-98E0CA54AE2E}" type="datetime1">
              <a:rPr lang="nl-NL" smtClean="0"/>
              <a:t>1-6-2014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D2CD2-835B-E741-9601-F9153638D07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14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81A85-1089-4370-8E27-308D2FB8FE1D}" type="datetime1">
              <a:rPr lang="nl-NL" smtClean="0"/>
              <a:t>1-6-2014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ED0D3-3A64-6E42-A55D-B9A3878F494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21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3EE752-8215-4950-91DB-7EC30A9550D6}" type="datetime1">
              <a:rPr lang="nl-NL" smtClean="0"/>
              <a:t>1-6-2014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598D7-91DC-0449-A5E3-DD472DD22A1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93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69C585-31F6-4CFF-86E5-2BCBC8D70E88}" type="datetime1">
              <a:rPr lang="nl-NL" smtClean="0"/>
              <a:t>1-6-2014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C5B32-3798-3945-B7E3-EC4309E4D87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65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D9D090-ADCE-4536-A7DE-1262BD42ED00}" type="datetime1">
              <a:rPr lang="nl-NL" smtClean="0"/>
              <a:t>1-6-2014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1D41C-4274-EF47-90EB-5A2FE9388B8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36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748B1-6D13-495F-BC81-C4FEB6D2018A}" type="datetime1">
              <a:rPr lang="nl-NL" smtClean="0"/>
              <a:t>1-6-2014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0D1D8-EEBF-BA41-A503-5D0DA219E18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48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FC3885-C1F1-4601-ADAB-88037AB2722F}" type="datetime1">
              <a:rPr lang="nl-NL" smtClean="0"/>
              <a:t>1-6-2014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591F5-2F2E-9545-9F47-D5B1E566F938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96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E8DE3-23C6-47EE-B0BD-19CD03BCE8C4}" type="datetime1">
              <a:rPr lang="nl-NL" smtClean="0"/>
              <a:t>1-6-2014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EC218-3565-7848-8B06-0102BAE0FD2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61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7C652-EBC1-4ACF-A3A8-3E9597F2497F}" type="datetime1">
              <a:rPr lang="nl-NL" smtClean="0"/>
              <a:t>1-6-2014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4B2AC-6821-EE4D-8383-7612DD01134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23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6BFFC10-DE6E-4344-B5D7-A2730EEA1580}" type="datetime1">
              <a:rPr lang="nl-NL" smtClean="0"/>
              <a:t>1-6-2014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nl-NL" smtClean="0"/>
              <a:t>Dr. Marius Rietdijk VU ADRIBA voor MeerBusiness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94DA98-31EA-3442-BB5F-95ADC2034A03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eedmotivation.com/blog/2008/05/100-benefits-of-medit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Calibri" charset="0"/>
              </a:rPr>
              <a:t>Presteren met Pavlov</a:t>
            </a:r>
            <a:endParaRPr lang="nl-NL" dirty="0">
              <a:latin typeface="Calibri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latin typeface="Calibri" charset="0"/>
              </a:rPr>
              <a:t>Emoties beïnvloeden via taal</a:t>
            </a:r>
            <a:endParaRPr lang="nl-NL" dirty="0">
              <a:latin typeface="Calibri" charset="0"/>
            </a:endParaRPr>
          </a:p>
          <a:p>
            <a:r>
              <a:rPr lang="nl-NL" sz="2000" dirty="0" smtClean="0">
                <a:latin typeface="Calibri" charset="0"/>
              </a:rPr>
              <a:t>Dr</a:t>
            </a:r>
            <a:r>
              <a:rPr lang="nl-NL" sz="2000" dirty="0" smtClean="0">
                <a:latin typeface="Calibri" charset="0"/>
              </a:rPr>
              <a:t>. Marius Rietdijk, VU-ADRIBA</a:t>
            </a:r>
          </a:p>
          <a:p>
            <a:endParaRPr lang="nl-NL" sz="2000" dirty="0">
              <a:latin typeface="Calibri" charset="0"/>
            </a:endParaRPr>
          </a:p>
        </p:txBody>
      </p:sp>
      <p:pic>
        <p:nvPicPr>
          <p:cNvPr id="14338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6" descr="Beschrijving: n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Hoe </a:t>
            </a:r>
            <a:r>
              <a:rPr lang="en-US" sz="3200" dirty="0" err="1" smtClean="0"/>
              <a:t>krijg</a:t>
            </a:r>
            <a:r>
              <a:rPr lang="en-US" sz="3200" dirty="0" smtClean="0"/>
              <a:t> je </a:t>
            </a:r>
            <a:r>
              <a:rPr lang="en-US" sz="3200" dirty="0" err="1" smtClean="0"/>
              <a:t>mensen</a:t>
            </a:r>
            <a:r>
              <a:rPr lang="en-US" sz="3200" dirty="0" smtClean="0"/>
              <a:t> in </a:t>
            </a:r>
            <a:r>
              <a:rPr lang="en-US" sz="3200" dirty="0" err="1" smtClean="0"/>
              <a:t>blijdschap</a:t>
            </a:r>
            <a:r>
              <a:rPr lang="en-US" sz="3200" dirty="0" smtClean="0"/>
              <a:t>? One minute coaching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Complimenteren</a:t>
            </a:r>
            <a:r>
              <a:rPr lang="en-US" sz="2400" dirty="0" smtClean="0"/>
              <a:t> - </a:t>
            </a:r>
            <a:r>
              <a:rPr lang="en-US" sz="2400" dirty="0" err="1" smtClean="0"/>
              <a:t>positief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r>
              <a:rPr lang="en-US" sz="2400" dirty="0" smtClean="0"/>
              <a:t> van de </a:t>
            </a:r>
            <a:r>
              <a:rPr lang="en-US" sz="2400" dirty="0" err="1" smtClean="0"/>
              <a:t>ander</a:t>
            </a:r>
            <a:r>
              <a:rPr lang="en-US" sz="2400" dirty="0" smtClean="0"/>
              <a:t> </a:t>
            </a:r>
            <a:r>
              <a:rPr lang="en-US" sz="2400" dirty="0" err="1" smtClean="0"/>
              <a:t>zien</a:t>
            </a:r>
            <a:r>
              <a:rPr lang="en-US" sz="2400" dirty="0" smtClean="0"/>
              <a:t> en </a:t>
            </a:r>
            <a:r>
              <a:rPr lang="en-US" sz="2400" dirty="0" err="1" smtClean="0"/>
              <a:t>benoemen</a:t>
            </a:r>
            <a:r>
              <a:rPr lang="en-US" sz="2400" dirty="0" smtClean="0"/>
              <a:t> - </a:t>
            </a:r>
            <a:r>
              <a:rPr lang="en-US" sz="2400" dirty="0" err="1" smtClean="0"/>
              <a:t>oefening</a:t>
            </a:r>
            <a:endParaRPr lang="en-US" sz="2400" dirty="0" smtClean="0"/>
          </a:p>
          <a:p>
            <a:r>
              <a:rPr lang="en-US" sz="2400" dirty="0" err="1" smtClean="0"/>
              <a:t>Inspireren</a:t>
            </a:r>
            <a:r>
              <a:rPr lang="en-US" sz="2400" dirty="0" smtClean="0"/>
              <a:t> - het </a:t>
            </a:r>
            <a:r>
              <a:rPr lang="en-US" sz="2400" dirty="0" err="1" smtClean="0"/>
              <a:t>vertrouwen</a:t>
            </a:r>
            <a:r>
              <a:rPr lang="en-US" sz="2400" dirty="0" smtClean="0"/>
              <a:t> in de </a:t>
            </a:r>
            <a:r>
              <a:rPr lang="en-US" sz="2400" dirty="0" err="1" smtClean="0"/>
              <a:t>toekomst</a:t>
            </a:r>
            <a:r>
              <a:rPr lang="en-US" sz="2400" dirty="0" smtClean="0"/>
              <a:t> en de </a:t>
            </a:r>
            <a:r>
              <a:rPr lang="en-US" sz="2400" dirty="0" err="1" smtClean="0"/>
              <a:t>ander</a:t>
            </a:r>
            <a:r>
              <a:rPr lang="en-US" sz="2400" dirty="0" smtClean="0"/>
              <a:t> </a:t>
            </a:r>
            <a:r>
              <a:rPr lang="en-US" sz="2400" dirty="0" err="1" smtClean="0"/>
              <a:t>uitspreken</a:t>
            </a:r>
            <a:r>
              <a:rPr lang="en-US" sz="2400" dirty="0" smtClean="0"/>
              <a:t> - </a:t>
            </a:r>
            <a:r>
              <a:rPr lang="en-US" sz="2400" dirty="0" err="1" smtClean="0"/>
              <a:t>oefening</a:t>
            </a:r>
            <a:endParaRPr lang="en-US" sz="2400" dirty="0" smtClean="0"/>
          </a:p>
          <a:p>
            <a:r>
              <a:rPr lang="en-US" sz="2400" dirty="0" err="1" smtClean="0"/>
              <a:t>Confronteren</a:t>
            </a:r>
            <a:r>
              <a:rPr lang="en-US" sz="2400" dirty="0" smtClean="0"/>
              <a:t> - de </a:t>
            </a:r>
            <a:r>
              <a:rPr lang="en-US" sz="2400" dirty="0" err="1" smtClean="0"/>
              <a:t>ander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spiegel</a:t>
            </a:r>
            <a:r>
              <a:rPr lang="en-US" sz="2400" dirty="0" smtClean="0"/>
              <a:t> </a:t>
            </a:r>
            <a:r>
              <a:rPr lang="en-US" sz="2400" dirty="0" err="1" smtClean="0"/>
              <a:t>voorhouden</a:t>
            </a:r>
            <a:r>
              <a:rPr lang="en-US" sz="2400" dirty="0" smtClean="0"/>
              <a:t> met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vraag</a:t>
            </a:r>
            <a:r>
              <a:rPr lang="en-US" sz="2400" dirty="0" smtClean="0"/>
              <a:t> – “</a:t>
            </a:r>
            <a:r>
              <a:rPr lang="en-US" sz="2400" dirty="0" err="1" smtClean="0"/>
              <a:t>heb</a:t>
            </a:r>
            <a:r>
              <a:rPr lang="en-US" sz="2400" dirty="0" smtClean="0"/>
              <a:t> je in de </a:t>
            </a:r>
            <a:r>
              <a:rPr lang="en-US" sz="2400" dirty="0" err="1" smtClean="0"/>
              <a:t>gaten</a:t>
            </a:r>
            <a:r>
              <a:rPr lang="en-US" sz="2400" dirty="0" smtClean="0"/>
              <a:t> </a:t>
            </a:r>
            <a:r>
              <a:rPr lang="en-US" sz="2400" dirty="0" err="1" smtClean="0"/>
              <a:t>dat</a:t>
            </a:r>
            <a:r>
              <a:rPr lang="en-US" sz="2400" dirty="0" smtClean="0"/>
              <a:t>…”</a:t>
            </a:r>
          </a:p>
          <a:p>
            <a:r>
              <a:rPr lang="en-US" sz="2400" dirty="0" err="1" smtClean="0"/>
              <a:t>Provoceren</a:t>
            </a:r>
            <a:r>
              <a:rPr lang="en-US" sz="2400" dirty="0" smtClean="0"/>
              <a:t> - de </a:t>
            </a:r>
            <a:r>
              <a:rPr lang="en-US" sz="2400" dirty="0" err="1" smtClean="0"/>
              <a:t>ander</a:t>
            </a:r>
            <a:r>
              <a:rPr lang="en-US" sz="2400" dirty="0" smtClean="0"/>
              <a:t> </a:t>
            </a:r>
            <a:r>
              <a:rPr lang="en-US" sz="2400" dirty="0" err="1" smtClean="0"/>
              <a:t>uitdagen</a:t>
            </a:r>
            <a:r>
              <a:rPr lang="en-US" sz="2400" dirty="0" smtClean="0"/>
              <a:t>, </a:t>
            </a:r>
            <a:r>
              <a:rPr lang="en-US" sz="2400" dirty="0" err="1" smtClean="0"/>
              <a:t>uit</a:t>
            </a:r>
            <a:r>
              <a:rPr lang="en-US" sz="2400" dirty="0" smtClean="0"/>
              <a:t> de tent </a:t>
            </a:r>
            <a:r>
              <a:rPr lang="en-US" sz="2400" dirty="0" err="1" smtClean="0"/>
              <a:t>lokken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6146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 descr="Beschrijving: n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84F5-E51C-4593-8E5F-9A5E7BE4693C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12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 err="1" smtClean="0"/>
              <a:t>Combinaties</a:t>
            </a:r>
            <a:r>
              <a:rPr lang="en-US" sz="3600" dirty="0" smtClean="0"/>
              <a:t> </a:t>
            </a:r>
            <a:r>
              <a:rPr lang="en-US" sz="3600" dirty="0" err="1" smtClean="0"/>
              <a:t>emoties</a:t>
            </a:r>
            <a:r>
              <a:rPr lang="en-US" sz="3600" dirty="0" smtClean="0"/>
              <a:t> - </a:t>
            </a:r>
            <a:r>
              <a:rPr lang="en-US" sz="3600" dirty="0" err="1" smtClean="0"/>
              <a:t>interventies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Angst – </a:t>
            </a:r>
            <a:r>
              <a:rPr lang="en-US" sz="2400" dirty="0" err="1" smtClean="0"/>
              <a:t>complimenteren</a:t>
            </a:r>
            <a:r>
              <a:rPr lang="en-US" sz="2400" dirty="0" smtClean="0"/>
              <a:t>, </a:t>
            </a:r>
            <a:r>
              <a:rPr lang="en-US" sz="2400" dirty="0" err="1" smtClean="0"/>
              <a:t>inspireren</a:t>
            </a:r>
            <a:r>
              <a:rPr lang="en-US" sz="2400" dirty="0" smtClean="0"/>
              <a:t>, </a:t>
            </a:r>
            <a:r>
              <a:rPr lang="en-US" sz="2400" dirty="0" err="1" smtClean="0"/>
              <a:t>confronteren</a:t>
            </a:r>
            <a:r>
              <a:rPr lang="en-US" sz="2400" dirty="0" smtClean="0"/>
              <a:t>, </a:t>
            </a:r>
            <a:r>
              <a:rPr lang="en-US" sz="2400" dirty="0" err="1" smtClean="0"/>
              <a:t>provoceren</a:t>
            </a:r>
            <a:endParaRPr lang="en-US" sz="2400" dirty="0" smtClean="0"/>
          </a:p>
          <a:p>
            <a:r>
              <a:rPr lang="en-US" sz="2400" dirty="0" err="1" smtClean="0"/>
              <a:t>Boosheid</a:t>
            </a:r>
            <a:r>
              <a:rPr lang="en-US" sz="2400" dirty="0" smtClean="0"/>
              <a:t> – </a:t>
            </a:r>
            <a:r>
              <a:rPr lang="en-US" sz="2400" dirty="0" err="1" smtClean="0"/>
              <a:t>complimenteren</a:t>
            </a:r>
            <a:r>
              <a:rPr lang="en-US" sz="2400" dirty="0" smtClean="0"/>
              <a:t>, </a:t>
            </a:r>
            <a:r>
              <a:rPr lang="en-US" sz="2400" dirty="0" err="1" smtClean="0"/>
              <a:t>inspireren</a:t>
            </a:r>
            <a:r>
              <a:rPr lang="en-US" sz="2400" dirty="0" smtClean="0"/>
              <a:t>, </a:t>
            </a:r>
            <a:r>
              <a:rPr lang="en-US" sz="2400" dirty="0" err="1" smtClean="0"/>
              <a:t>confronteren</a:t>
            </a:r>
            <a:r>
              <a:rPr lang="en-US" sz="2400" dirty="0" smtClean="0"/>
              <a:t>, </a:t>
            </a:r>
            <a:r>
              <a:rPr lang="en-US" sz="2400" dirty="0" err="1" smtClean="0"/>
              <a:t>provoceren</a:t>
            </a:r>
            <a:endParaRPr lang="en-US" sz="2400" dirty="0" smtClean="0"/>
          </a:p>
          <a:p>
            <a:r>
              <a:rPr lang="en-US" sz="2400" dirty="0" err="1" smtClean="0"/>
              <a:t>Verdriet</a:t>
            </a:r>
            <a:r>
              <a:rPr lang="en-US" sz="2400" dirty="0" smtClean="0"/>
              <a:t> – </a:t>
            </a:r>
            <a:r>
              <a:rPr lang="en-US" sz="2400" dirty="0" err="1" smtClean="0"/>
              <a:t>complimenteren</a:t>
            </a:r>
            <a:r>
              <a:rPr lang="en-US" sz="2400" dirty="0" smtClean="0"/>
              <a:t>, </a:t>
            </a:r>
            <a:r>
              <a:rPr lang="en-US" sz="2400" dirty="0" err="1" smtClean="0"/>
              <a:t>inspireren</a:t>
            </a:r>
            <a:r>
              <a:rPr lang="en-US" sz="2400" dirty="0" smtClean="0"/>
              <a:t>, </a:t>
            </a:r>
            <a:r>
              <a:rPr lang="en-US" sz="2400" dirty="0" err="1" smtClean="0"/>
              <a:t>confronteren</a:t>
            </a:r>
            <a:r>
              <a:rPr lang="en-US" sz="2400" dirty="0" smtClean="0"/>
              <a:t>, </a:t>
            </a:r>
            <a:r>
              <a:rPr lang="en-US" sz="2400" dirty="0" err="1" smtClean="0"/>
              <a:t>provoceren</a:t>
            </a:r>
            <a:endParaRPr lang="en-US" sz="2400" dirty="0" smtClean="0"/>
          </a:p>
          <a:p>
            <a:r>
              <a:rPr lang="en-US" sz="2400" dirty="0" smtClean="0"/>
              <a:t>De one-minute </a:t>
            </a:r>
            <a:r>
              <a:rPr lang="en-US" sz="2400" dirty="0" err="1" smtClean="0"/>
              <a:t>weg</a:t>
            </a:r>
            <a:r>
              <a:rPr lang="en-US" sz="2400" dirty="0" smtClean="0"/>
              <a:t> </a:t>
            </a:r>
            <a:r>
              <a:rPr lang="en-US" sz="2400" dirty="0" err="1" smtClean="0"/>
              <a:t>naar</a:t>
            </a:r>
            <a:r>
              <a:rPr lang="en-US" sz="2400" dirty="0" smtClean="0"/>
              <a:t> </a:t>
            </a:r>
            <a:r>
              <a:rPr lang="en-US" sz="2400" dirty="0" err="1" smtClean="0"/>
              <a:t>blijdschap</a:t>
            </a:r>
            <a:r>
              <a:rPr lang="en-US" sz="2400" dirty="0"/>
              <a:t> </a:t>
            </a:r>
            <a:r>
              <a:rPr lang="en-US" sz="2400" dirty="0" smtClean="0"/>
              <a:t>en </a:t>
            </a:r>
            <a:r>
              <a:rPr lang="en-US" sz="2400" dirty="0" err="1" smtClean="0"/>
              <a:t>resultaten</a:t>
            </a:r>
            <a:r>
              <a:rPr lang="en-US" sz="2400" dirty="0" smtClean="0"/>
              <a:t> – </a:t>
            </a:r>
            <a:r>
              <a:rPr lang="en-US" sz="2400" dirty="0" err="1" smtClean="0"/>
              <a:t>oefenen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7170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803-FB59-4A44-8399-DB390EA8B558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58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Gedrag</a:t>
            </a:r>
            <a:r>
              <a:rPr lang="en-US" sz="3200" dirty="0" smtClean="0"/>
              <a:t> </a:t>
            </a:r>
            <a:r>
              <a:rPr lang="en-US" sz="3200" dirty="0" err="1" smtClean="0"/>
              <a:t>veranderen</a:t>
            </a:r>
            <a:r>
              <a:rPr lang="en-US" sz="3200" dirty="0" smtClean="0"/>
              <a:t> via </a:t>
            </a:r>
            <a:r>
              <a:rPr lang="en-US" sz="3200" dirty="0" err="1" smtClean="0"/>
              <a:t>taal</a:t>
            </a:r>
            <a:r>
              <a:rPr lang="en-US" sz="3200" dirty="0" smtClean="0"/>
              <a:t> – </a:t>
            </a:r>
            <a:br>
              <a:rPr lang="en-US" sz="3200" dirty="0" smtClean="0"/>
            </a:br>
            <a:r>
              <a:rPr lang="en-US" sz="3200" dirty="0" err="1" smtClean="0"/>
              <a:t>Verbaal</a:t>
            </a:r>
            <a:r>
              <a:rPr lang="en-US" sz="3200" dirty="0" smtClean="0"/>
              <a:t> </a:t>
            </a:r>
            <a:r>
              <a:rPr lang="en-US" sz="3200" dirty="0" err="1" smtClean="0"/>
              <a:t>gedrag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Management/</a:t>
            </a:r>
            <a:r>
              <a:rPr lang="en-US" sz="2400" dirty="0" err="1" smtClean="0"/>
              <a:t>ondernemers</a:t>
            </a:r>
            <a:r>
              <a:rPr lang="en-US" sz="2400" dirty="0" smtClean="0"/>
              <a:t> </a:t>
            </a:r>
            <a:r>
              <a:rPr lang="en-US" sz="2400" dirty="0" err="1" smtClean="0"/>
              <a:t>beïnvloeden</a:t>
            </a:r>
            <a:r>
              <a:rPr lang="en-US" sz="2400" dirty="0" smtClean="0"/>
              <a:t> de </a:t>
            </a:r>
            <a:r>
              <a:rPr lang="en-US" sz="2400" dirty="0" err="1" smtClean="0"/>
              <a:t>fysieke</a:t>
            </a:r>
            <a:r>
              <a:rPr lang="en-US" sz="2400" dirty="0" smtClean="0"/>
              <a:t> </a:t>
            </a:r>
            <a:r>
              <a:rPr lang="en-US" sz="2400" dirty="0" err="1" smtClean="0"/>
              <a:t>wereld</a:t>
            </a:r>
            <a:r>
              <a:rPr lang="en-US" sz="2400" dirty="0" smtClean="0"/>
              <a:t> </a:t>
            </a:r>
            <a:r>
              <a:rPr lang="en-US" sz="2400" dirty="0" err="1" smtClean="0"/>
              <a:t>niet</a:t>
            </a:r>
            <a:r>
              <a:rPr lang="en-US" sz="2400" dirty="0" smtClean="0"/>
              <a:t> direct, maar via </a:t>
            </a: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mensen</a:t>
            </a:r>
            <a:r>
              <a:rPr lang="en-US" sz="2400" dirty="0" smtClean="0"/>
              <a:t> en </a:t>
            </a:r>
            <a:r>
              <a:rPr lang="en-US" sz="2400" dirty="0" err="1" smtClean="0"/>
              <a:t>dan</a:t>
            </a:r>
            <a:r>
              <a:rPr lang="en-US" sz="2400" dirty="0" smtClean="0"/>
              <a:t> via </a:t>
            </a:r>
            <a:r>
              <a:rPr lang="en-US" sz="2400" dirty="0" err="1" smtClean="0"/>
              <a:t>taal</a:t>
            </a:r>
            <a:endParaRPr lang="en-US" sz="2400" dirty="0" smtClean="0"/>
          </a:p>
          <a:p>
            <a:r>
              <a:rPr lang="en-US" sz="2400" dirty="0" err="1" smtClean="0"/>
              <a:t>Bijvoorbeeld</a:t>
            </a:r>
            <a:r>
              <a:rPr lang="en-US" sz="2400" dirty="0" smtClean="0"/>
              <a:t>: </a:t>
            </a:r>
          </a:p>
          <a:p>
            <a:pPr lvl="1"/>
            <a:r>
              <a:rPr lang="en-US" sz="2400" dirty="0" smtClean="0"/>
              <a:t>je </a:t>
            </a:r>
            <a:r>
              <a:rPr lang="en-US" sz="2400" dirty="0" err="1" smtClean="0"/>
              <a:t>pakt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glas</a:t>
            </a:r>
            <a:r>
              <a:rPr lang="en-US" sz="2400" dirty="0" smtClean="0"/>
              <a:t> cola en </a:t>
            </a:r>
            <a:r>
              <a:rPr lang="en-US" sz="2400" dirty="0" err="1" smtClean="0"/>
              <a:t>drinkt</a:t>
            </a:r>
            <a:r>
              <a:rPr lang="en-US" sz="2400" dirty="0" smtClean="0"/>
              <a:t> het </a:t>
            </a:r>
            <a:r>
              <a:rPr lang="en-US" sz="2400" dirty="0" err="1" smtClean="0"/>
              <a:t>leeg</a:t>
            </a:r>
            <a:r>
              <a:rPr lang="en-US" sz="2400" dirty="0" smtClean="0"/>
              <a:t> (</a:t>
            </a:r>
            <a:r>
              <a:rPr lang="en-US" sz="2400" dirty="0" err="1" smtClean="0"/>
              <a:t>nonverbaal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Je </a:t>
            </a:r>
            <a:r>
              <a:rPr lang="en-US" sz="2400" dirty="0" err="1" smtClean="0"/>
              <a:t>vraagt</a:t>
            </a:r>
            <a:r>
              <a:rPr lang="en-US" sz="2400" dirty="0" smtClean="0"/>
              <a:t> in </a:t>
            </a:r>
            <a:r>
              <a:rPr lang="en-US" sz="2400" dirty="0" err="1" smtClean="0"/>
              <a:t>een</a:t>
            </a:r>
            <a:r>
              <a:rPr lang="en-US" sz="2400" dirty="0" smtClean="0"/>
              <a:t> café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ober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glas</a:t>
            </a:r>
            <a:r>
              <a:rPr lang="en-US" sz="2400" dirty="0" smtClean="0"/>
              <a:t> cola en </a:t>
            </a:r>
            <a:r>
              <a:rPr lang="en-US" sz="2400" dirty="0" err="1" smtClean="0"/>
              <a:t>drinkt</a:t>
            </a:r>
            <a:r>
              <a:rPr lang="en-US" sz="2400" dirty="0" smtClean="0"/>
              <a:t> het </a:t>
            </a:r>
            <a:r>
              <a:rPr lang="en-US" sz="2400" dirty="0" err="1" smtClean="0"/>
              <a:t>leeg</a:t>
            </a:r>
            <a:r>
              <a:rPr lang="en-US" sz="2400" dirty="0" smtClean="0"/>
              <a:t> (</a:t>
            </a:r>
            <a:r>
              <a:rPr lang="en-US" sz="2400" dirty="0" err="1" smtClean="0"/>
              <a:t>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r>
              <a:rPr lang="en-US" sz="24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8194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8B98-5F2D-47C3-9F3E-2DFB59DAF9B9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38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Kernregels</a:t>
            </a:r>
            <a:r>
              <a:rPr lang="en-US" sz="4000" dirty="0" smtClean="0"/>
              <a:t> </a:t>
            </a:r>
            <a:r>
              <a:rPr lang="en-US" sz="4000" dirty="0" err="1" smtClean="0"/>
              <a:t>mbt</a:t>
            </a:r>
            <a:r>
              <a:rPr lang="en-US" sz="4000" dirty="0" smtClean="0"/>
              <a:t> </a:t>
            </a:r>
            <a:r>
              <a:rPr lang="en-US" sz="4000" dirty="0" err="1" smtClean="0"/>
              <a:t>verbaal</a:t>
            </a:r>
            <a:r>
              <a:rPr lang="en-US" sz="4000" dirty="0" smtClean="0"/>
              <a:t> </a:t>
            </a:r>
            <a:r>
              <a:rPr lang="en-US" sz="4000" dirty="0" err="1" smtClean="0"/>
              <a:t>gedrag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r>
              <a:rPr lang="en-US" sz="2400" dirty="0" smtClean="0"/>
              <a:t> </a:t>
            </a:r>
            <a:r>
              <a:rPr lang="en-US" sz="2400" dirty="0" err="1" smtClean="0"/>
              <a:t>voldoet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dezelfde</a:t>
            </a:r>
            <a:r>
              <a:rPr lang="en-US" sz="2400" dirty="0" smtClean="0"/>
              <a:t> </a:t>
            </a:r>
            <a:r>
              <a:rPr lang="en-US" sz="2400" dirty="0" err="1" smtClean="0"/>
              <a:t>wetten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nonverbaal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endParaRPr lang="en-US" sz="2400" dirty="0" smtClean="0"/>
          </a:p>
          <a:p>
            <a:r>
              <a:rPr lang="en-US" sz="2400" dirty="0" err="1" smtClean="0"/>
              <a:t>Er</a:t>
            </a:r>
            <a:r>
              <a:rPr lang="en-US" sz="2400" dirty="0" smtClean="0"/>
              <a:t> is </a:t>
            </a:r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verschil</a:t>
            </a:r>
            <a:r>
              <a:rPr lang="en-US" sz="2400" dirty="0" smtClean="0"/>
              <a:t> </a:t>
            </a:r>
            <a:r>
              <a:rPr lang="en-US" sz="2400" dirty="0" err="1" smtClean="0"/>
              <a:t>tussen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mentale</a:t>
            </a:r>
            <a:r>
              <a:rPr lang="en-US" sz="2400" dirty="0" smtClean="0"/>
              <a:t> en </a:t>
            </a:r>
            <a:r>
              <a:rPr lang="en-US" sz="2400" dirty="0" err="1" smtClean="0"/>
              <a:t>fysieke</a:t>
            </a:r>
            <a:r>
              <a:rPr lang="en-US" sz="2400" dirty="0" smtClean="0"/>
              <a:t> </a:t>
            </a:r>
            <a:r>
              <a:rPr lang="en-US" sz="2400" dirty="0" err="1" smtClean="0"/>
              <a:t>werkelijkheid</a:t>
            </a:r>
            <a:endParaRPr lang="en-US" sz="2400" dirty="0"/>
          </a:p>
          <a:p>
            <a:r>
              <a:rPr lang="en-US" sz="2400" dirty="0" smtClean="0"/>
              <a:t>De ‘</a:t>
            </a:r>
            <a:r>
              <a:rPr lang="en-US" sz="2400" dirty="0" err="1" smtClean="0"/>
              <a:t>fout</a:t>
            </a:r>
            <a:r>
              <a:rPr lang="en-US" sz="2400" dirty="0" smtClean="0"/>
              <a:t>’ van Descartes had </a:t>
            </a:r>
            <a:r>
              <a:rPr lang="en-US" sz="2400" dirty="0" err="1" smtClean="0"/>
              <a:t>grote</a:t>
            </a:r>
            <a:r>
              <a:rPr lang="en-US" sz="2400" dirty="0" smtClean="0"/>
              <a:t> </a:t>
            </a:r>
            <a:r>
              <a:rPr lang="en-US" sz="2400" dirty="0" err="1" smtClean="0"/>
              <a:t>consequenties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de </a:t>
            </a:r>
            <a:r>
              <a:rPr lang="en-US" sz="2400" dirty="0" err="1" smtClean="0"/>
              <a:t>sociale</a:t>
            </a:r>
            <a:r>
              <a:rPr lang="en-US" sz="2400" dirty="0" smtClean="0"/>
              <a:t> </a:t>
            </a:r>
            <a:r>
              <a:rPr lang="en-US" sz="2400" dirty="0" err="1" smtClean="0"/>
              <a:t>wetenschappen</a:t>
            </a:r>
            <a:endParaRPr lang="en-US" sz="2400" dirty="0" smtClean="0"/>
          </a:p>
          <a:p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wij</a:t>
            </a:r>
            <a:r>
              <a:rPr lang="en-US" sz="2400" dirty="0" smtClean="0"/>
              <a:t> </a:t>
            </a:r>
            <a:r>
              <a:rPr lang="en-US" sz="2400" dirty="0" err="1" smtClean="0"/>
              <a:t>denken</a:t>
            </a:r>
            <a:r>
              <a:rPr lang="en-US" sz="2400" dirty="0" smtClean="0"/>
              <a:t> </a:t>
            </a:r>
            <a:r>
              <a:rPr lang="en-US" sz="2400" dirty="0" err="1" smtClean="0"/>
              <a:t>spreken</a:t>
            </a:r>
            <a:r>
              <a:rPr lang="en-US" sz="2400" dirty="0" smtClean="0"/>
              <a:t> en </a:t>
            </a:r>
            <a:r>
              <a:rPr lang="en-US" sz="2400" dirty="0" err="1" smtClean="0"/>
              <a:t>luisteren</a:t>
            </a:r>
            <a:r>
              <a:rPr lang="en-US" sz="2400" dirty="0" smtClean="0"/>
              <a:t> </a:t>
            </a:r>
            <a:r>
              <a:rPr lang="en-US" sz="2400" dirty="0" err="1" smtClean="0"/>
              <a:t>wij</a:t>
            </a:r>
            <a:r>
              <a:rPr lang="en-US" sz="2400" dirty="0" smtClean="0"/>
              <a:t> </a:t>
            </a:r>
            <a:r>
              <a:rPr lang="en-US" sz="2400" dirty="0" err="1" smtClean="0"/>
              <a:t>subvocaal</a:t>
            </a:r>
            <a:r>
              <a:rPr lang="en-US" sz="24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9218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1B0E-3E16-4A7C-901C-87DAC7FA2DCF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88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 smtClean="0"/>
              <a:t>Het </a:t>
            </a:r>
            <a:r>
              <a:rPr lang="en-US" sz="3600" dirty="0" err="1" smtClean="0"/>
              <a:t>gedrag</a:t>
            </a:r>
            <a:r>
              <a:rPr lang="en-US" sz="3600" dirty="0" smtClean="0"/>
              <a:t> van de </a:t>
            </a:r>
            <a:r>
              <a:rPr lang="en-US" sz="3600" dirty="0" err="1" smtClean="0"/>
              <a:t>spreker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r>
              <a:rPr lang="en-US" sz="2400" dirty="0" smtClean="0"/>
              <a:t> </a:t>
            </a:r>
            <a:r>
              <a:rPr lang="en-US" sz="2400" dirty="0" err="1" smtClean="0"/>
              <a:t>heeft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overlevingsfunctie</a:t>
            </a:r>
            <a:r>
              <a:rPr lang="en-US" sz="2400" dirty="0" smtClean="0"/>
              <a:t>: door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praten</a:t>
            </a:r>
            <a:r>
              <a:rPr lang="en-US" sz="2400" dirty="0" smtClean="0"/>
              <a:t>/</a:t>
            </a:r>
            <a:r>
              <a:rPr lang="en-US" sz="2400" dirty="0" err="1" smtClean="0"/>
              <a:t>luisteren</a:t>
            </a:r>
            <a:r>
              <a:rPr lang="en-US" sz="2400" dirty="0" smtClean="0"/>
              <a:t> </a:t>
            </a:r>
            <a:r>
              <a:rPr lang="en-US" sz="2400" dirty="0" err="1" smtClean="0"/>
              <a:t>besparen</a:t>
            </a:r>
            <a:r>
              <a:rPr lang="en-US" sz="2400" dirty="0" smtClean="0"/>
              <a:t> we </a:t>
            </a:r>
            <a:r>
              <a:rPr lang="en-US" sz="2400" dirty="0" err="1" smtClean="0"/>
              <a:t>tijd</a:t>
            </a:r>
            <a:endParaRPr lang="en-US" sz="2400" dirty="0" smtClean="0"/>
          </a:p>
          <a:p>
            <a:r>
              <a:rPr lang="en-US" sz="2400" dirty="0" err="1" smtClean="0"/>
              <a:t>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r>
              <a:rPr lang="en-US" sz="2400" dirty="0" smtClean="0"/>
              <a:t> </a:t>
            </a:r>
            <a:r>
              <a:rPr lang="en-US" sz="2400" dirty="0" err="1" smtClean="0"/>
              <a:t>dat</a:t>
            </a:r>
            <a:r>
              <a:rPr lang="en-US" sz="2400" dirty="0" smtClean="0"/>
              <a:t> </a:t>
            </a:r>
            <a:r>
              <a:rPr lang="en-US" sz="2400" dirty="0" err="1" smtClean="0"/>
              <a:t>beloond</a:t>
            </a:r>
            <a:r>
              <a:rPr lang="en-US" sz="2400" dirty="0" smtClean="0"/>
              <a:t> </a:t>
            </a:r>
            <a:r>
              <a:rPr lang="en-US" sz="2400" dirty="0" err="1" smtClean="0"/>
              <a:t>wordt</a:t>
            </a:r>
            <a:r>
              <a:rPr lang="en-US" sz="2400" dirty="0"/>
              <a:t> </a:t>
            </a:r>
            <a:r>
              <a:rPr lang="en-US" sz="2400" dirty="0" err="1" smtClean="0"/>
              <a:t>zal</a:t>
            </a:r>
            <a:r>
              <a:rPr lang="en-US" sz="2400" dirty="0" smtClean="0"/>
              <a:t> </a:t>
            </a:r>
            <a:r>
              <a:rPr lang="en-US" sz="2400" dirty="0" err="1" smtClean="0"/>
              <a:t>zich</a:t>
            </a:r>
            <a:r>
              <a:rPr lang="en-US" sz="2400" dirty="0" smtClean="0"/>
              <a:t> </a:t>
            </a:r>
            <a:r>
              <a:rPr lang="en-US" sz="2400" dirty="0" err="1" smtClean="0"/>
              <a:t>herhalen</a:t>
            </a:r>
            <a:r>
              <a:rPr lang="en-US" sz="2400" dirty="0" smtClean="0"/>
              <a:t>, </a:t>
            </a:r>
            <a:r>
              <a:rPr lang="en-US" sz="2400" dirty="0" err="1" smtClean="0"/>
              <a:t>bestraft</a:t>
            </a:r>
            <a:r>
              <a:rPr lang="en-US" sz="2400" dirty="0" smtClean="0"/>
              <a:t> </a:t>
            </a:r>
            <a:r>
              <a:rPr lang="en-US" sz="2400" dirty="0" err="1" smtClean="0"/>
              <a:t>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r>
              <a:rPr lang="en-US" sz="2400" dirty="0" smtClean="0"/>
              <a:t> </a:t>
            </a:r>
            <a:r>
              <a:rPr lang="en-US" sz="2400" dirty="0" err="1" smtClean="0"/>
              <a:t>zal</a:t>
            </a:r>
            <a:r>
              <a:rPr lang="en-US" sz="2400" dirty="0" smtClean="0"/>
              <a:t> </a:t>
            </a:r>
            <a:r>
              <a:rPr lang="en-US" sz="2400" dirty="0" err="1" smtClean="0"/>
              <a:t>verminderen</a:t>
            </a:r>
            <a:r>
              <a:rPr lang="en-US" sz="2400" dirty="0" smtClean="0"/>
              <a:t>, </a:t>
            </a:r>
            <a:r>
              <a:rPr lang="en-US" sz="2400" dirty="0" err="1" smtClean="0"/>
              <a:t>evenals</a:t>
            </a:r>
            <a:r>
              <a:rPr lang="en-US" sz="2400" dirty="0" smtClean="0"/>
              <a:t> </a:t>
            </a:r>
            <a:r>
              <a:rPr lang="en-US" sz="2400" dirty="0" err="1" smtClean="0"/>
              <a:t>genegeerd</a:t>
            </a:r>
            <a:r>
              <a:rPr lang="en-US" sz="2400" dirty="0" smtClean="0"/>
              <a:t> </a:t>
            </a:r>
            <a:r>
              <a:rPr lang="en-US" sz="2400" dirty="0" err="1" smtClean="0"/>
              <a:t>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endParaRPr lang="en-US" sz="2400" dirty="0" smtClean="0"/>
          </a:p>
          <a:p>
            <a:r>
              <a:rPr lang="en-US" sz="2400" dirty="0" err="1" smtClean="0"/>
              <a:t>Cruciale</a:t>
            </a:r>
            <a:r>
              <a:rPr lang="en-US" sz="2400" dirty="0" smtClean="0"/>
              <a:t> </a:t>
            </a:r>
            <a:r>
              <a:rPr lang="en-US" sz="2400" dirty="0" err="1" smtClean="0"/>
              <a:t>rol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de </a:t>
            </a:r>
            <a:r>
              <a:rPr lang="en-US" sz="2400" dirty="0" err="1" smtClean="0"/>
              <a:t>luisteraar</a:t>
            </a:r>
            <a:r>
              <a:rPr lang="en-US" sz="2400" dirty="0" smtClean="0"/>
              <a:t>/het </a:t>
            </a:r>
            <a:r>
              <a:rPr lang="en-US" sz="2400" dirty="0" err="1" smtClean="0"/>
              <a:t>soort</a:t>
            </a:r>
            <a:r>
              <a:rPr lang="en-US" sz="2400" dirty="0" smtClean="0"/>
              <a:t> </a:t>
            </a:r>
            <a:r>
              <a:rPr lang="en-US" sz="2400" dirty="0" err="1" smtClean="0"/>
              <a:t>publiek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het </a:t>
            </a:r>
            <a:r>
              <a:rPr lang="en-US" sz="2400" dirty="0" err="1" smtClean="0"/>
              <a:t>versterken</a:t>
            </a:r>
            <a:r>
              <a:rPr lang="en-US" sz="2400" dirty="0" smtClean="0"/>
              <a:t>/</a:t>
            </a:r>
            <a:r>
              <a:rPr lang="en-US" sz="2400" dirty="0" err="1" smtClean="0"/>
              <a:t>verminderen</a:t>
            </a:r>
            <a:r>
              <a:rPr lang="en-US" sz="2400" dirty="0" smtClean="0"/>
              <a:t> van het </a:t>
            </a:r>
            <a:r>
              <a:rPr lang="en-US" sz="2400" dirty="0" err="1" smtClean="0"/>
              <a:t>verbale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r>
              <a:rPr lang="en-US" sz="2400" dirty="0" smtClean="0"/>
              <a:t> van de </a:t>
            </a:r>
            <a:r>
              <a:rPr lang="en-US" sz="2400" dirty="0" err="1" smtClean="0"/>
              <a:t>spreker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10242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6C54-8F57-47BA-BBCD-64D410C560FF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24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Vormen</a:t>
            </a:r>
            <a:r>
              <a:rPr lang="en-US" sz="4000" dirty="0" smtClean="0"/>
              <a:t> van </a:t>
            </a:r>
            <a:r>
              <a:rPr lang="en-US" sz="4000" dirty="0" err="1" smtClean="0"/>
              <a:t>verbaal</a:t>
            </a:r>
            <a:r>
              <a:rPr lang="en-US" sz="4000" dirty="0" smtClean="0"/>
              <a:t> </a:t>
            </a:r>
            <a:r>
              <a:rPr lang="en-US" sz="4000" dirty="0" err="1" smtClean="0"/>
              <a:t>gedrag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Echoïsch</a:t>
            </a:r>
            <a:r>
              <a:rPr lang="en-US" sz="2000" dirty="0" smtClean="0"/>
              <a:t> (</a:t>
            </a:r>
            <a:r>
              <a:rPr lang="en-US" sz="2000" dirty="0" err="1" smtClean="0"/>
              <a:t>herhalen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Mand</a:t>
            </a:r>
            <a:r>
              <a:rPr lang="en-US" sz="2000" dirty="0" smtClean="0"/>
              <a:t> (van demand/command)</a:t>
            </a:r>
          </a:p>
          <a:p>
            <a:pPr lvl="1"/>
            <a:r>
              <a:rPr lang="en-US" sz="2000" dirty="0" err="1" smtClean="0"/>
              <a:t>Ik</a:t>
            </a:r>
            <a:r>
              <a:rPr lang="en-US" sz="2000" dirty="0" smtClean="0"/>
              <a:t> </a:t>
            </a:r>
            <a:r>
              <a:rPr lang="en-US" sz="2000" dirty="0" err="1" smtClean="0"/>
              <a:t>wil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glas</a:t>
            </a:r>
            <a:r>
              <a:rPr lang="en-US" sz="2000" dirty="0" smtClean="0"/>
              <a:t> cola</a:t>
            </a:r>
          </a:p>
          <a:p>
            <a:r>
              <a:rPr lang="en-US" sz="2000" dirty="0" smtClean="0"/>
              <a:t>Tact (van contact)</a:t>
            </a:r>
          </a:p>
          <a:p>
            <a:pPr lvl="1"/>
            <a:r>
              <a:rPr lang="en-US" sz="2000" dirty="0" err="1" smtClean="0"/>
              <a:t>Beschrijven</a:t>
            </a:r>
            <a:r>
              <a:rPr lang="en-US" sz="2000" dirty="0" smtClean="0"/>
              <a:t> van </a:t>
            </a:r>
            <a:r>
              <a:rPr lang="en-US" sz="2000" dirty="0" err="1" smtClean="0"/>
              <a:t>fysieke</a:t>
            </a:r>
            <a:r>
              <a:rPr lang="en-US" sz="2000" dirty="0" smtClean="0"/>
              <a:t> </a:t>
            </a:r>
            <a:r>
              <a:rPr lang="en-US" sz="2000" dirty="0" err="1" smtClean="0"/>
              <a:t>wereld</a:t>
            </a:r>
            <a:r>
              <a:rPr lang="en-US" sz="2000" dirty="0" smtClean="0"/>
              <a:t>/ </a:t>
            </a:r>
            <a:r>
              <a:rPr lang="en-US" sz="2000" dirty="0" err="1" smtClean="0"/>
              <a:t>gedrag</a:t>
            </a:r>
            <a:r>
              <a:rPr lang="en-US" sz="2000" dirty="0" smtClean="0"/>
              <a:t> </a:t>
            </a:r>
            <a:r>
              <a:rPr lang="en-US" sz="2000" dirty="0" err="1" smtClean="0"/>
              <a:t>zodat</a:t>
            </a:r>
            <a:r>
              <a:rPr lang="en-US" sz="2000" dirty="0" smtClean="0"/>
              <a:t> de </a:t>
            </a:r>
            <a:r>
              <a:rPr lang="en-US" sz="2000" dirty="0" err="1" smtClean="0"/>
              <a:t>luisteraar</a:t>
            </a:r>
            <a:r>
              <a:rPr lang="en-US" sz="2000" dirty="0" smtClean="0"/>
              <a:t> </a:t>
            </a:r>
            <a:r>
              <a:rPr lang="en-US" sz="2000" dirty="0" err="1" smtClean="0"/>
              <a:t>dit</a:t>
            </a:r>
            <a:r>
              <a:rPr lang="en-US" sz="2000" dirty="0" smtClean="0"/>
              <a:t> </a:t>
            </a:r>
            <a:r>
              <a:rPr lang="en-US" sz="2000" dirty="0" err="1" smtClean="0"/>
              <a:t>niet</a:t>
            </a:r>
            <a:r>
              <a:rPr lang="en-US" sz="2000" dirty="0" smtClean="0"/>
              <a:t> </a:t>
            </a:r>
            <a:r>
              <a:rPr lang="en-US" sz="2000" dirty="0" err="1" smtClean="0"/>
              <a:t>zelf</a:t>
            </a:r>
            <a:r>
              <a:rPr lang="en-US" sz="2000" dirty="0" smtClean="0"/>
              <a:t> </a:t>
            </a:r>
            <a:r>
              <a:rPr lang="en-US" sz="2000" dirty="0" err="1" smtClean="0"/>
              <a:t>hoeft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ervaren</a:t>
            </a:r>
            <a:r>
              <a:rPr lang="en-US" sz="2000" dirty="0" smtClean="0"/>
              <a:t> (film, </a:t>
            </a:r>
            <a:r>
              <a:rPr lang="en-US" sz="2000" dirty="0" err="1" smtClean="0"/>
              <a:t>boek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Intraverbal</a:t>
            </a:r>
            <a:r>
              <a:rPr lang="en-US" sz="2000" dirty="0" smtClean="0"/>
              <a:t> – </a:t>
            </a:r>
            <a:r>
              <a:rPr lang="en-US" sz="2000" dirty="0" err="1" smtClean="0"/>
              <a:t>waarbij</a:t>
            </a:r>
            <a:r>
              <a:rPr lang="en-US" sz="2000" dirty="0" smtClean="0"/>
              <a:t> de </a:t>
            </a:r>
            <a:r>
              <a:rPr lang="en-US" sz="2000" dirty="0" err="1" smtClean="0"/>
              <a:t>ene</a:t>
            </a:r>
            <a:r>
              <a:rPr lang="en-US" sz="2000" dirty="0" smtClean="0"/>
              <a:t> </a:t>
            </a:r>
            <a:r>
              <a:rPr lang="en-US" sz="2000" dirty="0" err="1" smtClean="0"/>
              <a:t>verbale</a:t>
            </a:r>
            <a:r>
              <a:rPr lang="en-US" sz="2000" dirty="0" smtClean="0"/>
              <a:t> </a:t>
            </a:r>
            <a:r>
              <a:rPr lang="en-US" sz="2000" dirty="0" err="1" smtClean="0"/>
              <a:t>prikkel</a:t>
            </a:r>
            <a:r>
              <a:rPr lang="en-US" sz="2000" dirty="0" smtClean="0"/>
              <a:t> de </a:t>
            </a:r>
            <a:r>
              <a:rPr lang="en-US" sz="2000" dirty="0" err="1" smtClean="0"/>
              <a:t>andere</a:t>
            </a:r>
            <a:r>
              <a:rPr lang="en-US" sz="2000" dirty="0" smtClean="0"/>
              <a:t> </a:t>
            </a:r>
            <a:r>
              <a:rPr lang="en-US" sz="2000" dirty="0" err="1" smtClean="0"/>
              <a:t>oproept</a:t>
            </a:r>
            <a:r>
              <a:rPr lang="en-US" sz="2000" dirty="0" smtClean="0"/>
              <a:t>, </a:t>
            </a:r>
            <a:r>
              <a:rPr lang="en-US" sz="2000" dirty="0" err="1" smtClean="0"/>
              <a:t>bijvoorbeeld</a:t>
            </a:r>
            <a:r>
              <a:rPr lang="en-US" sz="2000" dirty="0" smtClean="0"/>
              <a:t> 3 x 5 = …</a:t>
            </a:r>
            <a:endParaRPr lang="en-US" sz="2000" dirty="0"/>
          </a:p>
          <a:p>
            <a:r>
              <a:rPr lang="en-US" sz="2000" dirty="0" err="1" smtClean="0"/>
              <a:t>Vocaal</a:t>
            </a:r>
            <a:r>
              <a:rPr lang="en-US" sz="2000" dirty="0" smtClean="0"/>
              <a:t> (</a:t>
            </a:r>
            <a:r>
              <a:rPr lang="en-US" sz="2000" dirty="0" err="1" smtClean="0"/>
              <a:t>praten</a:t>
            </a:r>
            <a:r>
              <a:rPr lang="en-US" sz="2000" dirty="0" smtClean="0"/>
              <a:t>/</a:t>
            </a:r>
            <a:r>
              <a:rPr lang="en-US" sz="2000" dirty="0" err="1" smtClean="0"/>
              <a:t>luisteren</a:t>
            </a:r>
            <a:r>
              <a:rPr lang="en-US" sz="2000" dirty="0" smtClean="0"/>
              <a:t>) versus </a:t>
            </a:r>
            <a:r>
              <a:rPr lang="en-US" sz="2000" dirty="0" err="1" smtClean="0"/>
              <a:t>tekstueel</a:t>
            </a:r>
            <a:r>
              <a:rPr lang="en-US" sz="2000" dirty="0" smtClean="0"/>
              <a:t> (</a:t>
            </a:r>
            <a:r>
              <a:rPr lang="en-US" sz="2000" dirty="0" err="1" smtClean="0"/>
              <a:t>lezen</a:t>
            </a:r>
            <a:r>
              <a:rPr lang="en-US" sz="2000" dirty="0" smtClean="0"/>
              <a:t>/</a:t>
            </a:r>
            <a:r>
              <a:rPr lang="en-US" sz="2000" dirty="0" err="1" smtClean="0"/>
              <a:t>schrijven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Regels (rules) – van </a:t>
            </a:r>
            <a:r>
              <a:rPr lang="en-US" sz="2000" dirty="0" err="1" smtClean="0"/>
              <a:t>bijgelovige</a:t>
            </a:r>
            <a:r>
              <a:rPr lang="en-US" sz="2000" dirty="0" smtClean="0"/>
              <a:t> regels (‘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bestaat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God van de </a:t>
            </a:r>
            <a:r>
              <a:rPr lang="en-US" sz="2000" dirty="0" err="1" smtClean="0"/>
              <a:t>slaap</a:t>
            </a:r>
            <a:r>
              <a:rPr lang="en-US" sz="2000" dirty="0" smtClean="0"/>
              <a:t>’ tot </a:t>
            </a:r>
            <a:r>
              <a:rPr lang="en-US" sz="2000" dirty="0" err="1" smtClean="0"/>
              <a:t>wetenschappelijke</a:t>
            </a:r>
            <a:r>
              <a:rPr lang="en-US" sz="2000" dirty="0" smtClean="0"/>
              <a:t> regels (e=mc2)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11266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BEE1-8611-4106-B78C-F0C6C3DB0E5E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373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Trainen</a:t>
            </a:r>
            <a:r>
              <a:rPr lang="en-US" sz="3600" dirty="0" smtClean="0"/>
              <a:t> van </a:t>
            </a:r>
            <a:r>
              <a:rPr lang="en-US" sz="3600" dirty="0" err="1" smtClean="0"/>
              <a:t>verbaal</a:t>
            </a:r>
            <a:r>
              <a:rPr lang="en-US" sz="3600" dirty="0" smtClean="0"/>
              <a:t> </a:t>
            </a:r>
            <a:r>
              <a:rPr lang="en-US" sz="3600" dirty="0" err="1" smtClean="0"/>
              <a:t>gedrag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Aanleren</a:t>
            </a:r>
            <a:r>
              <a:rPr lang="en-US" sz="2400" dirty="0" smtClean="0"/>
              <a:t> van </a:t>
            </a:r>
            <a:r>
              <a:rPr lang="en-US" sz="2400" dirty="0" err="1" smtClean="0"/>
              <a:t>allerlei</a:t>
            </a:r>
            <a:r>
              <a:rPr lang="en-US" sz="2400" dirty="0" smtClean="0"/>
              <a:t> </a:t>
            </a:r>
            <a:r>
              <a:rPr lang="en-US" sz="2400" dirty="0" err="1" smtClean="0"/>
              <a:t>kennisgebieden</a:t>
            </a:r>
            <a:r>
              <a:rPr lang="en-US" sz="2400" dirty="0" smtClean="0"/>
              <a:t>, </a:t>
            </a:r>
            <a:r>
              <a:rPr lang="en-US" sz="2400" dirty="0" err="1" smtClean="0"/>
              <a:t>zoals</a:t>
            </a:r>
            <a:r>
              <a:rPr lang="en-US" sz="2400" dirty="0" smtClean="0"/>
              <a:t> </a:t>
            </a:r>
            <a:r>
              <a:rPr lang="en-US" sz="2400" dirty="0" err="1" smtClean="0"/>
              <a:t>talen</a:t>
            </a:r>
            <a:r>
              <a:rPr lang="en-US" sz="2400" dirty="0" smtClean="0"/>
              <a:t>, </a:t>
            </a:r>
            <a:r>
              <a:rPr lang="en-US" sz="2400" dirty="0" err="1" smtClean="0"/>
              <a:t>wiskunde</a:t>
            </a:r>
            <a:r>
              <a:rPr lang="en-US" sz="2400" dirty="0" smtClean="0"/>
              <a:t> via </a:t>
            </a:r>
            <a:r>
              <a:rPr lang="en-US" sz="2400" dirty="0" err="1" smtClean="0"/>
              <a:t>geprogrammeerde</a:t>
            </a:r>
            <a:r>
              <a:rPr lang="en-US" sz="2400" dirty="0" smtClean="0"/>
              <a:t> </a:t>
            </a:r>
            <a:r>
              <a:rPr lang="en-US" sz="2400" dirty="0" err="1" smtClean="0"/>
              <a:t>instructie</a:t>
            </a:r>
            <a:r>
              <a:rPr lang="en-US" sz="2400" dirty="0" smtClean="0"/>
              <a:t> (GI)</a:t>
            </a:r>
          </a:p>
          <a:p>
            <a:r>
              <a:rPr lang="en-US" sz="2400" dirty="0" err="1" smtClean="0"/>
              <a:t>Toekomst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onderwijs</a:t>
            </a:r>
            <a:r>
              <a:rPr lang="en-US" sz="2400" dirty="0" smtClean="0"/>
              <a:t> </a:t>
            </a:r>
            <a:r>
              <a:rPr lang="en-US" sz="2400" dirty="0" err="1" smtClean="0"/>
              <a:t>deels</a:t>
            </a:r>
            <a:r>
              <a:rPr lang="en-US" sz="2400" dirty="0" smtClean="0"/>
              <a:t> via GI</a:t>
            </a:r>
          </a:p>
          <a:p>
            <a:r>
              <a:rPr lang="en-US" sz="2400" dirty="0" smtClean="0"/>
              <a:t>Shaping game </a:t>
            </a:r>
            <a:r>
              <a:rPr lang="en-US" sz="2400" dirty="0" err="1" smtClean="0"/>
              <a:t>nonverbaal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r>
              <a:rPr lang="en-US" sz="2400" dirty="0" smtClean="0"/>
              <a:t> via </a:t>
            </a:r>
            <a:r>
              <a:rPr lang="en-US" sz="2400" dirty="0" err="1" smtClean="0"/>
              <a:t>nonverbaal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endParaRPr lang="en-US" sz="2400" dirty="0" smtClean="0"/>
          </a:p>
          <a:p>
            <a:r>
              <a:rPr lang="en-US" sz="2400" dirty="0" smtClean="0"/>
              <a:t>Shaping game </a:t>
            </a:r>
            <a:r>
              <a:rPr lang="en-US" sz="2400" dirty="0" err="1" smtClean="0"/>
              <a:t>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r>
              <a:rPr lang="en-US" sz="2400" dirty="0" smtClean="0"/>
              <a:t> </a:t>
            </a:r>
            <a:r>
              <a:rPr lang="en-US" sz="2400" dirty="0" err="1" smtClean="0"/>
              <a:t>spreker</a:t>
            </a:r>
            <a:r>
              <a:rPr lang="en-US" sz="2400" dirty="0" smtClean="0"/>
              <a:t> door </a:t>
            </a:r>
            <a:r>
              <a:rPr lang="en-US" sz="2400" dirty="0" err="1" smtClean="0"/>
              <a:t>nonverbaal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r>
              <a:rPr lang="en-US" sz="2400" dirty="0" smtClean="0"/>
              <a:t> </a:t>
            </a:r>
            <a:r>
              <a:rPr lang="en-US" sz="2400" dirty="0" err="1" smtClean="0"/>
              <a:t>luisteraars</a:t>
            </a:r>
            <a:endParaRPr lang="en-US" sz="2400" dirty="0" smtClean="0"/>
          </a:p>
          <a:p>
            <a:r>
              <a:rPr lang="en-US" sz="2400" dirty="0" err="1" smtClean="0"/>
              <a:t>Meditatie</a:t>
            </a:r>
            <a:r>
              <a:rPr lang="en-US" sz="2400" dirty="0" smtClean="0"/>
              <a:t> (</a:t>
            </a:r>
            <a:r>
              <a:rPr lang="en-US" sz="2400" dirty="0" err="1" smtClean="0"/>
              <a:t>subvocaal</a:t>
            </a:r>
            <a:r>
              <a:rPr lang="en-US" sz="2400" dirty="0" smtClean="0"/>
              <a:t> </a:t>
            </a:r>
            <a:r>
              <a:rPr lang="en-US" sz="2400" dirty="0" err="1" smtClean="0"/>
              <a:t>spreken</a:t>
            </a:r>
            <a:r>
              <a:rPr lang="en-US" sz="2400" dirty="0" smtClean="0"/>
              <a:t> en </a:t>
            </a:r>
            <a:r>
              <a:rPr lang="en-US" sz="2400" dirty="0" err="1" smtClean="0"/>
              <a:t>luisteren</a:t>
            </a:r>
            <a:r>
              <a:rPr lang="en-US" sz="2400" dirty="0" smtClean="0"/>
              <a:t> </a:t>
            </a:r>
            <a:r>
              <a:rPr lang="en-US" sz="2400" dirty="0" err="1" smtClean="0"/>
              <a:t>afgewisseld</a:t>
            </a:r>
            <a:r>
              <a:rPr lang="en-US" sz="24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12290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765F-0E28-4390-8900-FEA509634B4C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32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3600" dirty="0" err="1" smtClean="0"/>
              <a:t>Voordelen</a:t>
            </a:r>
            <a:r>
              <a:rPr lang="en-US" sz="3600" dirty="0" smtClean="0"/>
              <a:t> </a:t>
            </a:r>
            <a:r>
              <a:rPr lang="en-US" sz="3600" dirty="0" err="1" smtClean="0"/>
              <a:t>meditatie</a:t>
            </a:r>
            <a:endParaRPr lang="en-US" sz="3600" dirty="0" smtClean="0"/>
          </a:p>
          <a:p>
            <a:r>
              <a:rPr lang="en-US" sz="2400" dirty="0" err="1" smtClean="0"/>
              <a:t>Versterking</a:t>
            </a:r>
            <a:r>
              <a:rPr lang="en-US" sz="2400" dirty="0" smtClean="0"/>
              <a:t> </a:t>
            </a:r>
            <a:r>
              <a:rPr lang="en-US" sz="2400" dirty="0" err="1" smtClean="0"/>
              <a:t>immuunsysteem</a:t>
            </a:r>
            <a:r>
              <a:rPr lang="en-US" sz="2400" dirty="0" smtClean="0"/>
              <a:t> (</a:t>
            </a:r>
            <a:r>
              <a:rPr lang="en-US" sz="2400" dirty="0" err="1" smtClean="0"/>
              <a:t>univ.</a:t>
            </a:r>
            <a:r>
              <a:rPr lang="en-US" sz="2400" dirty="0" smtClean="0"/>
              <a:t> Ohio)</a:t>
            </a:r>
          </a:p>
          <a:p>
            <a:r>
              <a:rPr lang="en-US" sz="2400" dirty="0" err="1" smtClean="0"/>
              <a:t>Emotionele</a:t>
            </a:r>
            <a:r>
              <a:rPr lang="en-US" sz="2400" dirty="0" smtClean="0"/>
              <a:t> </a:t>
            </a:r>
            <a:r>
              <a:rPr lang="en-US" sz="2400" dirty="0" err="1" smtClean="0"/>
              <a:t>balans</a:t>
            </a:r>
            <a:endParaRPr lang="en-US" sz="2400" dirty="0" smtClean="0"/>
          </a:p>
          <a:p>
            <a:r>
              <a:rPr lang="en-US" sz="2400" dirty="0" err="1" smtClean="0"/>
              <a:t>Verhoogde</a:t>
            </a:r>
            <a:r>
              <a:rPr lang="en-US" sz="2400" dirty="0" smtClean="0"/>
              <a:t> </a:t>
            </a:r>
            <a:r>
              <a:rPr lang="en-US" sz="2400" dirty="0" err="1" smtClean="0"/>
              <a:t>vruchtbaarheid</a:t>
            </a:r>
            <a:r>
              <a:rPr lang="en-US" sz="2400" dirty="0" smtClean="0"/>
              <a:t> (</a:t>
            </a:r>
            <a:r>
              <a:rPr lang="en-US" sz="2400" dirty="0" err="1" smtClean="0"/>
              <a:t>univ.</a:t>
            </a:r>
            <a:r>
              <a:rPr lang="en-US" sz="2400" dirty="0" smtClean="0"/>
              <a:t> West Australia)</a:t>
            </a:r>
          </a:p>
          <a:p>
            <a:r>
              <a:rPr lang="en-US" sz="2400" dirty="0" err="1" smtClean="0"/>
              <a:t>Verlaagde</a:t>
            </a:r>
            <a:r>
              <a:rPr lang="en-US" sz="2400" dirty="0" smtClean="0"/>
              <a:t> </a:t>
            </a:r>
            <a:r>
              <a:rPr lang="en-US" sz="2400" dirty="0" err="1" smtClean="0"/>
              <a:t>bloeddruk</a:t>
            </a:r>
            <a:r>
              <a:rPr lang="en-US" sz="2400" dirty="0" smtClean="0"/>
              <a:t> (Harvard med. School)</a:t>
            </a:r>
          </a:p>
          <a:p>
            <a:r>
              <a:rPr lang="en-US" sz="2400" dirty="0" err="1" smtClean="0"/>
              <a:t>Balans</a:t>
            </a:r>
            <a:r>
              <a:rPr lang="en-US" sz="2400" dirty="0" smtClean="0"/>
              <a:t> van </a:t>
            </a:r>
            <a:r>
              <a:rPr lang="en-US" sz="2400" dirty="0" err="1" smtClean="0"/>
              <a:t>nonverbale</a:t>
            </a:r>
            <a:r>
              <a:rPr lang="en-US" sz="2400" dirty="0" smtClean="0"/>
              <a:t>, contingency shaped, en </a:t>
            </a:r>
            <a:r>
              <a:rPr lang="en-US" sz="2400" dirty="0" err="1" smtClean="0"/>
              <a:t>verbale</a:t>
            </a:r>
            <a:r>
              <a:rPr lang="en-US" sz="2400" dirty="0" smtClean="0"/>
              <a:t>, </a:t>
            </a:r>
            <a:r>
              <a:rPr lang="en-US" sz="2400" dirty="0" err="1" smtClean="0"/>
              <a:t>regelgeleide</a:t>
            </a:r>
            <a:r>
              <a:rPr lang="en-US" sz="2400" dirty="0" smtClean="0"/>
              <a:t> </a:t>
            </a:r>
            <a:r>
              <a:rPr lang="en-US" sz="2400" dirty="0" err="1" smtClean="0"/>
              <a:t>gedrag</a:t>
            </a:r>
            <a:endParaRPr lang="en-US" sz="2400" dirty="0" smtClean="0"/>
          </a:p>
          <a:p>
            <a:r>
              <a:rPr lang="en-US" sz="2400" dirty="0" err="1" smtClean="0"/>
              <a:t>Zie</a:t>
            </a:r>
            <a:r>
              <a:rPr lang="en-US" sz="2400" dirty="0" smtClean="0"/>
              <a:t>  </a:t>
            </a:r>
            <a:r>
              <a:rPr lang="en-US" sz="2400" dirty="0" err="1" smtClean="0"/>
              <a:t>verder</a:t>
            </a:r>
            <a:r>
              <a:rPr lang="en-US" sz="2400" dirty="0" smtClean="0"/>
              <a:t>:</a:t>
            </a: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://www.ineedmotivation.com/blog/2008/05/100-benefits-of-meditation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err="1" smtClean="0"/>
              <a:t>Meditatie-oefening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13314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 descr="Beschrijving: n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891E-FAB8-4DEB-974E-699AD40C8A72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57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77" y="1600200"/>
            <a:ext cx="4952615" cy="449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952615" cy="449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28" name="Picture 4" descr="http://amsterdam.meerbusiness.nl/cms/amsterdam/files/event/2014/Presteren_met_Pavl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24" y="578807"/>
            <a:ext cx="6143205" cy="55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E553-C4CD-478F-A0B6-64153896448C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01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935038"/>
          </a:xfrm>
        </p:spPr>
        <p:txBody>
          <a:bodyPr/>
          <a:lstStyle/>
          <a:p>
            <a:r>
              <a:rPr lang="nl-NL" dirty="0" smtClean="0">
                <a:latin typeface="Calibri" charset="0"/>
              </a:rPr>
              <a:t>Agenda</a:t>
            </a:r>
            <a:endParaRPr lang="nl-NL" dirty="0">
              <a:latin typeface="Calibri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38150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152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1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68313" y="1784350"/>
            <a:ext cx="82296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 dirty="0" smtClean="0">
                <a:latin typeface="Calibri" charset="0"/>
              </a:rPr>
              <a:t>Voorstellen: Marius Rietdijk </a:t>
            </a:r>
            <a:endParaRPr lang="nl-NL" sz="2400" dirty="0" smtClean="0">
              <a:latin typeface="Calibri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 dirty="0" smtClean="0">
                <a:latin typeface="Calibri" charset="0"/>
              </a:rPr>
              <a:t>Opfrissen: het ABC van gedragsverandering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 dirty="0" smtClean="0">
                <a:latin typeface="Calibri" charset="0"/>
              </a:rPr>
              <a:t>Business = </a:t>
            </a:r>
            <a:r>
              <a:rPr lang="nl-NL" sz="2400" dirty="0" err="1" smtClean="0">
                <a:latin typeface="Calibri" charset="0"/>
              </a:rPr>
              <a:t>Behavior</a:t>
            </a:r>
            <a:endParaRPr lang="nl-NL" sz="2400" dirty="0" smtClean="0">
              <a:latin typeface="Calibri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NL" sz="2400" dirty="0" smtClean="0">
                <a:latin typeface="Calibri" charset="0"/>
              </a:rPr>
              <a:t>(</a:t>
            </a:r>
            <a:r>
              <a:rPr lang="nl-NL" sz="2400" dirty="0" smtClean="0">
                <a:latin typeface="Calibri" charset="0"/>
              </a:rPr>
              <a:t>Omgaan met) de vier </a:t>
            </a:r>
            <a:r>
              <a:rPr lang="nl-NL" sz="2400" dirty="0" smtClean="0">
                <a:latin typeface="Calibri" charset="0"/>
              </a:rPr>
              <a:t>basisemoties</a:t>
            </a:r>
            <a:endParaRPr lang="nl-NL" sz="2400" dirty="0" smtClean="0">
              <a:latin typeface="Calibri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nl-NL" sz="2400" dirty="0" smtClean="0">
                <a:latin typeface="Calibri" charset="0"/>
              </a:rPr>
              <a:t>Blijdschap</a:t>
            </a:r>
            <a:endParaRPr lang="nl-NL" sz="2400" dirty="0" smtClean="0">
              <a:latin typeface="Calibri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nl-NL" sz="2400" dirty="0" smtClean="0">
                <a:latin typeface="Calibri" charset="0"/>
              </a:rPr>
              <a:t>Angst</a:t>
            </a:r>
            <a:endParaRPr lang="nl-NL" sz="2400" dirty="0" smtClean="0">
              <a:latin typeface="Calibri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nl-NL" sz="2400" dirty="0" smtClean="0">
                <a:latin typeface="Calibri" charset="0"/>
              </a:rPr>
              <a:t>Boosheid</a:t>
            </a:r>
            <a:endParaRPr lang="nl-NL" sz="2400" dirty="0" smtClean="0">
              <a:latin typeface="Calibri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nl-NL" sz="2400" dirty="0" smtClean="0">
                <a:latin typeface="Calibri" charset="0"/>
              </a:rPr>
              <a:t>Verdriet</a:t>
            </a:r>
            <a:endParaRPr lang="nl-NL" sz="2400" dirty="0" smtClean="0">
              <a:latin typeface="Calibri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nl-NL" sz="2800" dirty="0">
              <a:latin typeface="Calibri" charset="0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10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340B-94CD-4449-BA2C-A2103CF4FDB7}" type="datetime1">
              <a:rPr lang="nl-NL" smtClean="0"/>
              <a:t>1-6-2014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935038"/>
          </a:xfrm>
        </p:spPr>
        <p:txBody>
          <a:bodyPr/>
          <a:lstStyle/>
          <a:p>
            <a:r>
              <a:rPr lang="nl-NL" dirty="0" smtClean="0">
                <a:latin typeface="Calibri" charset="0"/>
              </a:rPr>
              <a:t>Marius Rietdijk</a:t>
            </a:r>
            <a:endParaRPr lang="nl-NL" dirty="0">
              <a:latin typeface="Calibri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381500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endParaRPr lang="nl-NL" sz="2400" dirty="0" smtClean="0">
              <a:latin typeface="Calibri" charset="0"/>
            </a:endParaRPr>
          </a:p>
          <a:p>
            <a:pPr marL="914400" lvl="1" indent="-457200"/>
            <a:r>
              <a:rPr lang="nl-NL" sz="2400" dirty="0" smtClean="0">
                <a:latin typeface="Calibri" charset="0"/>
              </a:rPr>
              <a:t>Wetenschappelijk directeur ADRIBA – Aubrey Daniels Research </a:t>
            </a:r>
            <a:r>
              <a:rPr lang="nl-NL" sz="2400" dirty="0" err="1" smtClean="0">
                <a:latin typeface="Calibri" charset="0"/>
              </a:rPr>
              <a:t>Institute</a:t>
            </a:r>
            <a:r>
              <a:rPr lang="nl-NL" sz="2400" dirty="0" smtClean="0">
                <a:latin typeface="Calibri" charset="0"/>
              </a:rPr>
              <a:t> voor </a:t>
            </a:r>
            <a:r>
              <a:rPr lang="nl-NL" sz="2400" dirty="0" err="1" smtClean="0">
                <a:latin typeface="Calibri" charset="0"/>
              </a:rPr>
              <a:t>Behavior</a:t>
            </a:r>
            <a:r>
              <a:rPr lang="nl-NL" sz="2400" dirty="0" smtClean="0">
                <a:latin typeface="Calibri" charset="0"/>
              </a:rPr>
              <a:t> Analysis aan de VU te Amsterdam – www.adriba.nl</a:t>
            </a:r>
          </a:p>
          <a:p>
            <a:pPr marL="914400" lvl="1" indent="-457200"/>
            <a:r>
              <a:rPr lang="nl-NL" sz="2400" dirty="0" smtClean="0">
                <a:latin typeface="Calibri" charset="0"/>
              </a:rPr>
              <a:t>Masters in klinische, sociale en organisatiepsychologie</a:t>
            </a:r>
          </a:p>
          <a:p>
            <a:pPr marL="914400" lvl="1" indent="-457200"/>
            <a:r>
              <a:rPr lang="nl-NL" sz="2400" dirty="0" smtClean="0">
                <a:latin typeface="Calibri" charset="0"/>
              </a:rPr>
              <a:t>Gepromoveerd in de bedrijfskunde</a:t>
            </a:r>
          </a:p>
          <a:p>
            <a:pPr marL="914400" lvl="1" indent="-457200"/>
            <a:r>
              <a:rPr lang="nl-NL" sz="2400" dirty="0" smtClean="0">
                <a:latin typeface="Calibri" charset="0"/>
              </a:rPr>
              <a:t>Yoga, meditatie </a:t>
            </a:r>
            <a:r>
              <a:rPr lang="nl-NL" sz="2400" dirty="0" smtClean="0">
                <a:latin typeface="Calibri" charset="0"/>
              </a:rPr>
              <a:t>Teacher</a:t>
            </a:r>
          </a:p>
        </p:txBody>
      </p:sp>
      <p:pic>
        <p:nvPicPr>
          <p:cNvPr id="40965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1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8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433A-62ED-4BEE-95C0-9C44E4DE6C84}" type="datetime1">
              <a:rPr lang="nl-NL" smtClean="0"/>
              <a:t>1-6-2014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935038"/>
          </a:xfrm>
        </p:spPr>
        <p:txBody>
          <a:bodyPr/>
          <a:lstStyle/>
          <a:p>
            <a:r>
              <a:rPr lang="nl-NL" dirty="0" smtClean="0">
                <a:latin typeface="Calibri" charset="0"/>
              </a:rPr>
              <a:t>Hoe een parkiet te motiveren…</a:t>
            </a:r>
            <a:endParaRPr lang="nl-NL" dirty="0">
              <a:latin typeface="Calibri" charset="0"/>
            </a:endParaRPr>
          </a:p>
        </p:txBody>
      </p:sp>
      <p:pic>
        <p:nvPicPr>
          <p:cNvPr id="8197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1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lifewithlauren.com/wp-content/uploads/2011/12/Parakeet_Blu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7" y="2155569"/>
            <a:ext cx="5400599" cy="4035706"/>
          </a:xfrm>
          <a:prstGeom prst="rect">
            <a:avLst/>
          </a:prstGeom>
          <a:noFill/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8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EB9E-A99F-4DB2-8615-97D6F14CB921}" type="datetime1">
              <a:rPr lang="nl-NL" smtClean="0"/>
              <a:t>1-6-2014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ABC </a:t>
            </a:r>
            <a:r>
              <a:rPr lang="nl-NL" dirty="0" smtClean="0"/>
              <a:t>van </a:t>
            </a:r>
            <a:r>
              <a:rPr lang="nl-NL" dirty="0" smtClean="0"/>
              <a:t>gedragsverandering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lvl="1">
              <a:buNone/>
            </a:pPr>
            <a:r>
              <a:rPr lang="nl-NL" dirty="0" smtClean="0"/>
              <a:t>Antecedent </a:t>
            </a:r>
            <a:r>
              <a:rPr lang="nl-NL" dirty="0" smtClean="0"/>
              <a:t>	</a:t>
            </a:r>
            <a:r>
              <a:rPr lang="nl-NL" dirty="0" err="1" smtClean="0"/>
              <a:t>Behavior</a:t>
            </a:r>
            <a:r>
              <a:rPr lang="nl-NL" dirty="0" smtClean="0"/>
              <a:t> 	Consequenties</a:t>
            </a:r>
            <a:endParaRPr lang="nl-NL" dirty="0" smtClean="0"/>
          </a:p>
          <a:p>
            <a:pPr lvl="1">
              <a:buNone/>
            </a:pPr>
            <a:endParaRPr lang="nl-NL" dirty="0" smtClean="0"/>
          </a:p>
          <a:p>
            <a:pPr lvl="1">
              <a:buNone/>
            </a:pPr>
            <a:r>
              <a:rPr lang="nl-NL" dirty="0" smtClean="0"/>
              <a:t>				</a:t>
            </a:r>
            <a:r>
              <a:rPr lang="nl-NL" dirty="0" smtClean="0"/>
              <a:t>  Beloning </a:t>
            </a:r>
            <a:r>
              <a:rPr lang="nl-NL" dirty="0" smtClean="0"/>
              <a:t>(</a:t>
            </a:r>
            <a:r>
              <a:rPr lang="nl-NL" dirty="0" smtClean="0"/>
              <a:t>blijdschap)</a:t>
            </a:r>
            <a:endParaRPr lang="nl-NL" dirty="0" smtClean="0"/>
          </a:p>
          <a:p>
            <a:pPr lvl="1">
              <a:buNone/>
            </a:pPr>
            <a:r>
              <a:rPr lang="nl-NL" dirty="0" smtClean="0"/>
              <a:t>	Gedrag 	  </a:t>
            </a:r>
            <a:r>
              <a:rPr lang="nl-NL" dirty="0" smtClean="0"/>
              <a:t>Dreiging </a:t>
            </a:r>
            <a:r>
              <a:rPr lang="nl-NL" dirty="0" smtClean="0"/>
              <a:t>(</a:t>
            </a:r>
            <a:r>
              <a:rPr lang="nl-NL" dirty="0" smtClean="0"/>
              <a:t>angst)</a:t>
            </a:r>
            <a:endParaRPr lang="nl-NL" dirty="0" smtClean="0"/>
          </a:p>
          <a:p>
            <a:pPr lvl="1">
              <a:buNone/>
            </a:pPr>
            <a:r>
              <a:rPr lang="nl-NL" dirty="0" smtClean="0"/>
              <a:t>				</a:t>
            </a:r>
            <a:r>
              <a:rPr lang="nl-NL" dirty="0" smtClean="0"/>
              <a:t>  Straf (</a:t>
            </a:r>
            <a:r>
              <a:rPr lang="nl-NL" dirty="0" smtClean="0"/>
              <a:t>boosheid</a:t>
            </a:r>
            <a:r>
              <a:rPr lang="nl-NL" dirty="0" smtClean="0"/>
              <a:t>)</a:t>
            </a:r>
            <a:endParaRPr lang="nl-NL" dirty="0" smtClean="0"/>
          </a:p>
          <a:p>
            <a:pPr lvl="1">
              <a:buNone/>
            </a:pPr>
            <a:r>
              <a:rPr lang="nl-NL" dirty="0" smtClean="0"/>
              <a:t>				</a:t>
            </a:r>
            <a:r>
              <a:rPr lang="nl-NL" dirty="0" smtClean="0"/>
              <a:t>  </a:t>
            </a:r>
            <a:r>
              <a:rPr lang="nl-NL" dirty="0" smtClean="0"/>
              <a:t>Negeren </a:t>
            </a:r>
            <a:r>
              <a:rPr lang="nl-NL" dirty="0" smtClean="0"/>
              <a:t>(verdriet)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71800" y="24208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6016" y="2420888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83768" y="342900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83768" y="400506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83768" y="4005064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83768" y="4005064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Afbeelding 6" descr="Beschrijving: n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:\DATAFEWEB\ADRIBA\Logo\RC_ADRIBA_Wit_schaduw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35" y="171471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466-4623-48DE-AA36-27CF40677177}" type="datetime1">
              <a:rPr lang="nl-NL" smtClean="0"/>
              <a:t>1-6-2014</a:t>
            </a:fld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Business =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bouwsteen</a:t>
            </a:r>
            <a:r>
              <a:rPr lang="en-US" dirty="0" smtClean="0"/>
              <a:t> van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managementconcepten</a:t>
            </a:r>
            <a:r>
              <a:rPr lang="en-US" dirty="0" smtClean="0"/>
              <a:t> is </a:t>
            </a:r>
            <a:r>
              <a:rPr lang="en-US" dirty="0" err="1" smtClean="0"/>
              <a:t>gedrag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Organisatiecultuur</a:t>
            </a:r>
            <a:r>
              <a:rPr lang="en-US" dirty="0" smtClean="0"/>
              <a:t> (het </a:t>
            </a:r>
            <a:r>
              <a:rPr lang="en-US" dirty="0" err="1" smtClean="0"/>
              <a:t>gedragsrepertoire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organisatie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Leiderschap</a:t>
            </a:r>
            <a:r>
              <a:rPr lang="en-US" dirty="0" smtClean="0"/>
              <a:t> (het </a:t>
            </a:r>
            <a:r>
              <a:rPr lang="en-US" dirty="0" err="1" smtClean="0"/>
              <a:t>gedragsrepertoire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leidinggevende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3074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8892-072B-49EA-8B23-C3C200C5F3DA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35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1024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De wens van </a:t>
            </a:r>
            <a:r>
              <a:rPr lang="en-US" sz="3600" dirty="0" err="1" smtClean="0"/>
              <a:t>leidinggevenden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Meer </a:t>
            </a:r>
            <a:r>
              <a:rPr lang="en-US" sz="2800" dirty="0" err="1" smtClean="0"/>
              <a:t>initiatief</a:t>
            </a:r>
            <a:r>
              <a:rPr lang="en-US" sz="2800" dirty="0" smtClean="0"/>
              <a:t>, </a:t>
            </a:r>
            <a:r>
              <a:rPr lang="en-US" sz="2800" dirty="0" err="1" smtClean="0"/>
              <a:t>intrinsieke</a:t>
            </a:r>
            <a:r>
              <a:rPr lang="en-US" sz="2800" dirty="0" smtClean="0"/>
              <a:t> </a:t>
            </a:r>
            <a:r>
              <a:rPr lang="en-US" sz="2800" dirty="0" err="1" smtClean="0"/>
              <a:t>motivatie</a:t>
            </a:r>
            <a:r>
              <a:rPr lang="en-US" sz="2800" dirty="0" smtClean="0"/>
              <a:t>, </a:t>
            </a:r>
            <a:r>
              <a:rPr lang="en-US" sz="2800" dirty="0" err="1" smtClean="0"/>
              <a:t>passie</a:t>
            </a:r>
            <a:r>
              <a:rPr lang="en-US" sz="2800" dirty="0" smtClean="0"/>
              <a:t>, </a:t>
            </a:r>
            <a:r>
              <a:rPr lang="en-US" sz="2800" dirty="0" err="1" smtClean="0"/>
              <a:t>bevlogenheid</a:t>
            </a:r>
            <a:r>
              <a:rPr lang="en-US" sz="2800" dirty="0" smtClean="0"/>
              <a:t>, commitment etc.</a:t>
            </a:r>
          </a:p>
          <a:p>
            <a:r>
              <a:rPr lang="en-US" sz="2800" dirty="0" smtClean="0"/>
              <a:t>Minder 9-5 </a:t>
            </a:r>
            <a:r>
              <a:rPr lang="en-US" sz="2800" dirty="0" err="1" smtClean="0"/>
              <a:t>mentaliteit</a:t>
            </a:r>
            <a:endParaRPr lang="en-US" sz="2800" dirty="0" smtClean="0"/>
          </a:p>
          <a:p>
            <a:r>
              <a:rPr lang="en-US" sz="2800" dirty="0" smtClean="0"/>
              <a:t>Hoe </a:t>
            </a:r>
            <a:r>
              <a:rPr lang="en-US" sz="2800" dirty="0" err="1" smtClean="0"/>
              <a:t>krijg</a:t>
            </a:r>
            <a:r>
              <a:rPr lang="en-US" sz="2800" dirty="0" smtClean="0"/>
              <a:t> je het </a:t>
            </a: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elkaar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Beloning</a:t>
            </a:r>
            <a:r>
              <a:rPr lang="en-US" sz="2800" dirty="0" smtClean="0"/>
              <a:t> is het </a:t>
            </a:r>
            <a:r>
              <a:rPr lang="en-US" sz="2800" dirty="0" err="1" smtClean="0"/>
              <a:t>enige</a:t>
            </a:r>
            <a:r>
              <a:rPr lang="en-US" sz="2800" dirty="0" smtClean="0"/>
              <a:t> </a:t>
            </a:r>
            <a:r>
              <a:rPr lang="en-US" sz="2800" dirty="0" err="1" smtClean="0"/>
              <a:t>juiste</a:t>
            </a:r>
            <a:r>
              <a:rPr lang="en-US" sz="2800" dirty="0" smtClean="0"/>
              <a:t> </a:t>
            </a:r>
            <a:r>
              <a:rPr lang="en-US" sz="2800" dirty="0" err="1" smtClean="0"/>
              <a:t>antwoord</a:t>
            </a:r>
            <a:endParaRPr lang="en-US" sz="2800" dirty="0" smtClean="0"/>
          </a:p>
          <a:p>
            <a:r>
              <a:rPr lang="en-US" sz="2800" dirty="0" err="1" smtClean="0"/>
              <a:t>Bij</a:t>
            </a:r>
            <a:r>
              <a:rPr lang="en-US" sz="2800" dirty="0" smtClean="0"/>
              <a:t> </a:t>
            </a:r>
            <a:r>
              <a:rPr lang="en-US" sz="2800" dirty="0" err="1" smtClean="0"/>
              <a:t>belonen</a:t>
            </a:r>
            <a:r>
              <a:rPr lang="en-US" sz="2800" dirty="0" smtClean="0"/>
              <a:t> </a:t>
            </a:r>
            <a:r>
              <a:rPr lang="en-US" sz="2800" dirty="0" err="1" smtClean="0"/>
              <a:t>willen</a:t>
            </a:r>
            <a:r>
              <a:rPr lang="en-US" sz="2800" dirty="0" smtClean="0"/>
              <a:t> en </a:t>
            </a:r>
            <a:r>
              <a:rPr lang="en-US" sz="2800" dirty="0" err="1" smtClean="0"/>
              <a:t>blijdschap</a:t>
            </a:r>
            <a:r>
              <a:rPr lang="en-US" sz="2800" dirty="0" smtClean="0"/>
              <a:t>, </a:t>
            </a:r>
            <a:r>
              <a:rPr lang="en-US" sz="2800" dirty="0" err="1" smtClean="0"/>
              <a:t>bij</a:t>
            </a:r>
            <a:r>
              <a:rPr lang="en-US" sz="2800" dirty="0" smtClean="0"/>
              <a:t> </a:t>
            </a:r>
            <a:r>
              <a:rPr lang="en-US" sz="2800" dirty="0" err="1" smtClean="0"/>
              <a:t>dwang</a:t>
            </a:r>
            <a:r>
              <a:rPr lang="en-US" sz="2800" dirty="0" smtClean="0"/>
              <a:t> </a:t>
            </a:r>
            <a:r>
              <a:rPr lang="en-US" sz="2800" dirty="0" err="1" smtClean="0"/>
              <a:t>moeten</a:t>
            </a:r>
            <a:r>
              <a:rPr lang="en-US" sz="2800" dirty="0"/>
              <a:t> </a:t>
            </a:r>
            <a:r>
              <a:rPr lang="en-US" sz="2800" dirty="0" smtClean="0"/>
              <a:t>en angst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4098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0648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F877-FDA6-4B96-BD64-2FAC3D242AA0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19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err="1" smtClean="0"/>
              <a:t>Herkennen</a:t>
            </a:r>
            <a:r>
              <a:rPr lang="en-US" sz="4000" dirty="0" smtClean="0"/>
              <a:t> van </a:t>
            </a:r>
            <a:r>
              <a:rPr lang="en-US" sz="4000" dirty="0" err="1" smtClean="0"/>
              <a:t>emoties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Hoe </a:t>
            </a:r>
            <a:r>
              <a:rPr lang="en-US" dirty="0" err="1" smtClean="0"/>
              <a:t>zie</a:t>
            </a:r>
            <a:r>
              <a:rPr lang="en-US" dirty="0" smtClean="0"/>
              <a:t> je </a:t>
            </a:r>
            <a:r>
              <a:rPr lang="en-US" dirty="0" err="1" smtClean="0"/>
              <a:t>blijdschap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Hoe </a:t>
            </a:r>
            <a:r>
              <a:rPr lang="en-US" dirty="0" err="1" smtClean="0"/>
              <a:t>zie</a:t>
            </a:r>
            <a:r>
              <a:rPr lang="en-US" dirty="0" smtClean="0"/>
              <a:t> je angst?</a:t>
            </a:r>
          </a:p>
          <a:p>
            <a:pPr lvl="1"/>
            <a:r>
              <a:rPr lang="en-US" dirty="0" smtClean="0"/>
              <a:t>Hoe </a:t>
            </a:r>
            <a:r>
              <a:rPr lang="en-US" dirty="0" err="1" smtClean="0"/>
              <a:t>zie</a:t>
            </a:r>
            <a:r>
              <a:rPr lang="en-US" dirty="0" smtClean="0"/>
              <a:t> je </a:t>
            </a:r>
            <a:r>
              <a:rPr lang="en-US" dirty="0" err="1" smtClean="0"/>
              <a:t>boosheid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Hoe </a:t>
            </a:r>
            <a:r>
              <a:rPr lang="en-US" dirty="0" err="1" smtClean="0"/>
              <a:t>zie</a:t>
            </a:r>
            <a:r>
              <a:rPr lang="en-US" dirty="0" smtClean="0"/>
              <a:t> je </a:t>
            </a:r>
            <a:r>
              <a:rPr lang="en-US" dirty="0" err="1" smtClean="0"/>
              <a:t>verdriet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 err="1" smtClean="0"/>
              <a:t>Schrijf</a:t>
            </a:r>
            <a:r>
              <a:rPr lang="en-US" dirty="0" smtClean="0"/>
              <a:t> in </a:t>
            </a:r>
            <a:r>
              <a:rPr lang="en-US" dirty="0" err="1" smtClean="0"/>
              <a:t>subgroepjes</a:t>
            </a:r>
            <a:r>
              <a:rPr lang="en-US" dirty="0" smtClean="0"/>
              <a:t> van </a:t>
            </a:r>
            <a:r>
              <a:rPr lang="en-US" dirty="0" err="1" smtClean="0"/>
              <a:t>iedere</a:t>
            </a:r>
            <a:r>
              <a:rPr lang="en-US" dirty="0" smtClean="0"/>
              <a:t> </a:t>
            </a:r>
            <a:r>
              <a:rPr lang="en-US" dirty="0" err="1" smtClean="0"/>
              <a:t>emotie</a:t>
            </a:r>
            <a:r>
              <a:rPr lang="en-US" dirty="0" smtClean="0"/>
              <a:t> </a:t>
            </a:r>
            <a:r>
              <a:rPr lang="en-US" dirty="0" err="1" smtClean="0"/>
              <a:t>vijf</a:t>
            </a:r>
            <a:r>
              <a:rPr lang="en-US" dirty="0" smtClean="0"/>
              <a:t> </a:t>
            </a:r>
            <a:r>
              <a:rPr lang="en-US" dirty="0" err="1" smtClean="0"/>
              <a:t>kenmerken</a:t>
            </a:r>
            <a:r>
              <a:rPr lang="en-US" dirty="0" smtClean="0"/>
              <a:t> 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Marius Rietdijk VU ADRIBA voor MeerBusiness</a:t>
            </a:r>
            <a:endParaRPr lang="nl-NL"/>
          </a:p>
        </p:txBody>
      </p:sp>
      <p:pic>
        <p:nvPicPr>
          <p:cNvPr id="5122" name="Picture 2" descr="H:\DATAFEWEB\ADRIBA\Logo\RC_ADRIBA_Wit_schaduw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142591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6" descr="Beschrijving: n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06400"/>
            <a:ext cx="3995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8886-862B-44BB-8E52-521497591170}" type="datetime1">
              <a:rPr lang="nl-NL" smtClean="0"/>
              <a:t>1-6-2014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736937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presentatie ADRIBA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ADRIBA</Template>
  <TotalTime>211</TotalTime>
  <Words>681</Words>
  <Application>Microsoft Office PowerPoint</Application>
  <PresentationFormat>On-screen Show (4:3)</PresentationFormat>
  <Paragraphs>145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Sjabloon presentatie ADRIBA</vt:lpstr>
      <vt:lpstr>Presteren met Pavlov</vt:lpstr>
      <vt:lpstr>PowerPoint Presentation</vt:lpstr>
      <vt:lpstr>Agenda</vt:lpstr>
      <vt:lpstr>Marius Rietdijk</vt:lpstr>
      <vt:lpstr>Hoe een parkiet te motiveren…</vt:lpstr>
      <vt:lpstr>  ABC van gedragsverandering</vt:lpstr>
      <vt:lpstr>  Business = Behavior</vt:lpstr>
      <vt:lpstr>  De wens van leidinggevenden</vt:lpstr>
      <vt:lpstr>  Herkennen van emoties</vt:lpstr>
      <vt:lpstr>   Hoe krijg je mensen in blijdschap? One minute coaching</vt:lpstr>
      <vt:lpstr>  Combinaties emoties - interventies</vt:lpstr>
      <vt:lpstr>    Gedrag veranderen via taal –  Verbaal gedrag</vt:lpstr>
      <vt:lpstr>   Kernregels mbt verbaal gedrag</vt:lpstr>
      <vt:lpstr>  Het gedrag van de spreker</vt:lpstr>
      <vt:lpstr>   Vormen van verbaal gedrag</vt:lpstr>
      <vt:lpstr>    Trainen van verbaal gedrag</vt:lpstr>
      <vt:lpstr> </vt:lpstr>
    </vt:vector>
  </TitlesOfParts>
  <Company>Vrije Universiteit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innovation by  positive leadership</dc:title>
  <dc:creator>mrk500</dc:creator>
  <cp:lastModifiedBy>Rietdijk, M.M.</cp:lastModifiedBy>
  <cp:revision>28</cp:revision>
  <dcterms:created xsi:type="dcterms:W3CDTF">2013-09-10T19:19:05Z</dcterms:created>
  <dcterms:modified xsi:type="dcterms:W3CDTF">2014-06-01T13:33:28Z</dcterms:modified>
</cp:coreProperties>
</file>